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640" r:id="rId2"/>
    <p:sldId id="642" r:id="rId3"/>
  </p:sldIdLst>
  <p:sldSz cx="9906000" cy="6858000" type="A4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рлова Ульяна Сергеевна" initials="ОУС" lastIdx="0" clrIdx="0">
    <p:extLst>
      <p:ext uri="{19B8F6BF-5375-455C-9EA6-DF929625EA0E}">
        <p15:presenceInfo xmlns:p15="http://schemas.microsoft.com/office/powerpoint/2012/main" userId="S-1-5-21-1908438591-1278307452-1436800534-3858" providerId="AD"/>
      </p:ext>
    </p:extLst>
  </p:cmAuthor>
  <p:cmAuthor id="2" name="Николаева Александра Викторовна" initials="НАВ" lastIdx="1" clrIdx="1">
    <p:extLst>
      <p:ext uri="{19B8F6BF-5375-455C-9EA6-DF929625EA0E}">
        <p15:presenceInfo xmlns:p15="http://schemas.microsoft.com/office/powerpoint/2012/main" userId="S-1-5-21-1908438591-1278307452-1436800534-1943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B252"/>
    <a:srgbClr val="1F497D"/>
    <a:srgbClr val="406EA6"/>
    <a:srgbClr val="486A95"/>
    <a:srgbClr val="C2DCB1"/>
    <a:srgbClr val="F29A67"/>
    <a:srgbClr val="F4AB7A"/>
    <a:srgbClr val="F6B59B"/>
    <a:srgbClr val="AED19E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679" autoAdjust="0"/>
  </p:normalViewPr>
  <p:slideViewPr>
    <p:cSldViewPr snapToGrid="0">
      <p:cViewPr>
        <p:scale>
          <a:sx n="110" d="100"/>
          <a:sy n="110" d="100"/>
        </p:scale>
        <p:origin x="2976" y="-6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2439" cy="497286"/>
          </a:xfrm>
          <a:prstGeom prst="rect">
            <a:avLst/>
          </a:prstGeom>
        </p:spPr>
        <p:txBody>
          <a:bodyPr vert="horz" lIns="91667" tIns="45833" rIns="91667" bIns="4583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968" y="0"/>
            <a:ext cx="2972439" cy="497286"/>
          </a:xfrm>
          <a:prstGeom prst="rect">
            <a:avLst/>
          </a:prstGeom>
        </p:spPr>
        <p:txBody>
          <a:bodyPr vert="horz" lIns="91667" tIns="45833" rIns="91667" bIns="45833" rtlCol="0"/>
          <a:lstStyle>
            <a:lvl1pPr algn="r">
              <a:defRPr sz="1200"/>
            </a:lvl1pPr>
          </a:lstStyle>
          <a:p>
            <a:fld id="{B97732D3-15DF-4933-9991-E1B46E3BFCB4}" type="datetimeFigureOut">
              <a:rPr lang="ru-RU" smtClean="0"/>
              <a:t>21.01.2026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9356"/>
            <a:ext cx="2972439" cy="497285"/>
          </a:xfrm>
          <a:prstGeom prst="rect">
            <a:avLst/>
          </a:prstGeom>
        </p:spPr>
        <p:txBody>
          <a:bodyPr vert="horz" lIns="91667" tIns="45833" rIns="91667" bIns="4583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968" y="9429356"/>
            <a:ext cx="2972439" cy="497285"/>
          </a:xfrm>
          <a:prstGeom prst="rect">
            <a:avLst/>
          </a:prstGeom>
        </p:spPr>
        <p:txBody>
          <a:bodyPr vert="horz" lIns="91667" tIns="45833" rIns="91667" bIns="45833" rtlCol="0" anchor="b"/>
          <a:lstStyle>
            <a:lvl1pPr algn="r">
              <a:defRPr sz="1200"/>
            </a:lvl1pPr>
          </a:lstStyle>
          <a:p>
            <a:fld id="{DEF67580-FF8B-4783-8C00-939295A2D4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848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667" tIns="45833" rIns="91667" bIns="4583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667" tIns="45833" rIns="91667" bIns="45833" rtlCol="0"/>
          <a:lstStyle>
            <a:lvl1pPr algn="r">
              <a:defRPr sz="1200"/>
            </a:lvl1pPr>
          </a:lstStyle>
          <a:p>
            <a:fld id="{118D7C03-6D64-4E11-9D11-08327152881D}" type="datetimeFigureOut">
              <a:rPr lang="ru-RU" smtClean="0"/>
              <a:pPr/>
              <a:t>21.01.2026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9650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67" tIns="45833" rIns="91667" bIns="4583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667" tIns="45833" rIns="91667" bIns="4583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4"/>
          </a:xfrm>
          <a:prstGeom prst="rect">
            <a:avLst/>
          </a:prstGeom>
        </p:spPr>
        <p:txBody>
          <a:bodyPr vert="horz" lIns="91667" tIns="45833" rIns="91667" bIns="4583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4"/>
          </a:xfrm>
          <a:prstGeom prst="rect">
            <a:avLst/>
          </a:prstGeom>
        </p:spPr>
        <p:txBody>
          <a:bodyPr vert="horz" lIns="91667" tIns="45833" rIns="91667" bIns="45833" rtlCol="0" anchor="b"/>
          <a:lstStyle>
            <a:lvl1pPr algn="r">
              <a:defRPr sz="1200"/>
            </a:lvl1pPr>
          </a:lstStyle>
          <a:p>
            <a:fld id="{3B85C950-D498-4A64-9A9D-6D6FC3E7F8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479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541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722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0065" y="1818514"/>
            <a:ext cx="6934201" cy="217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16"/>
            </a:lvl1pPr>
          </a:lstStyle>
          <a:p>
            <a:endParaRPr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xmlns="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987" y="152402"/>
            <a:ext cx="8372920" cy="25006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2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lang="ru-RU" dirty="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xmlns="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5304" y="6377945"/>
            <a:ext cx="2278381" cy="276999"/>
          </a:xfrm>
        </p:spPr>
        <p:txBody>
          <a:bodyPr/>
          <a:lstStyle/>
          <a:p>
            <a:fld id="{C06340C1-9663-4834-9678-E2A955AB6C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8041" y="6377948"/>
            <a:ext cx="3169920" cy="276999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3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368041" y="6377948"/>
            <a:ext cx="31699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95304" y="6377945"/>
            <a:ext cx="2278381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0545A-7CB3-4638-8526-C2A293956A7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6938" y="152402"/>
            <a:ext cx="7640977" cy="25006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2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21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368041" y="6377948"/>
            <a:ext cx="31699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95304" y="6377945"/>
            <a:ext cx="2278381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075" y="152402"/>
            <a:ext cx="8434832" cy="25006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2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4" name="Holder 6">
            <a:extLst>
              <a:ext uri="{FF2B5EF4-FFF2-40B4-BE49-F238E27FC236}">
                <a16:creationId xmlns:a16="http://schemas.microsoft.com/office/drawing/2014/main" xmlns="" id="{72B907B9-426E-4B38-8F01-4BD15A5C52D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7518526" y="6555595"/>
            <a:ext cx="2278381" cy="218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419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47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0065" y="1818514"/>
            <a:ext cx="6934201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50"/>
            </a:lvl1pPr>
          </a:lstStyle>
          <a:p>
            <a:endParaRPr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xmlns="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075" y="152402"/>
            <a:ext cx="8434833" cy="25006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2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xmlns="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5304" y="6377946"/>
            <a:ext cx="2278381" cy="276999"/>
          </a:xfrm>
        </p:spPr>
        <p:txBody>
          <a:bodyPr/>
          <a:lstStyle/>
          <a:p>
            <a:fld id="{6CB1BF78-1EA2-4E43-BE18-17552A1BFD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8041" y="6377949"/>
            <a:ext cx="3169920" cy="276999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014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368041" y="6377949"/>
            <a:ext cx="31699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95304" y="6377946"/>
            <a:ext cx="2278381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A1298-99DA-461A-8FDD-BAB9CD9BA1D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9725" y="152402"/>
            <a:ext cx="8187183" cy="25006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2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6709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368041" y="6377949"/>
            <a:ext cx="31699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95304" y="6377946"/>
            <a:ext cx="2278381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B3269-B80F-4081-944E-899691369D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988" y="152402"/>
            <a:ext cx="8372921" cy="250068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25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4" name="Holder 6">
            <a:extLst>
              <a:ext uri="{FF2B5EF4-FFF2-40B4-BE49-F238E27FC236}">
                <a16:creationId xmlns:a16="http://schemas.microsoft.com/office/drawing/2014/main" xmlns="" id="{72B907B9-426E-4B38-8F01-4BD15A5C52D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7518526" y="6555596"/>
            <a:ext cx="2278381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35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01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368041" y="6377948"/>
            <a:ext cx="3169920" cy="276999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95304" y="6377945"/>
            <a:ext cx="2278381" cy="276999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7EA30-1EAD-432B-8331-18C1E2463F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638895" y="6555595"/>
            <a:ext cx="1708786" cy="115416"/>
          </a:xfrm>
        </p:spPr>
        <p:txBody>
          <a:bodyPr lIns="0" tIns="0" rIns="0" bIns="0"/>
          <a:lstStyle>
            <a:lvl1pPr>
              <a:defRPr sz="858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20435">
              <a:lnSpc>
                <a:spcPts val="865"/>
              </a:lnSpc>
            </a:pPr>
            <a:fld id="{81D60167-4931-47E6-BA6A-407CBD079E47}" type="slidenum">
              <a:rPr lang="ru-RU" spc="-2" smtClean="0">
                <a:solidFill>
                  <a:prstClr val="white"/>
                </a:solidFill>
              </a:rPr>
              <a:pPr marL="20435">
                <a:lnSpc>
                  <a:spcPts val="865"/>
                </a:lnSpc>
              </a:pPr>
              <a:t>‹#›</a:t>
            </a:fld>
            <a:endParaRPr lang="ru-RU" spc="-2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7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0A93-5804-4157-9571-F2EDD6176BC5}" type="datetime1">
              <a:rPr lang="ru-RU" smtClean="0"/>
              <a:t>21.01.2026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4255-055A-493F-815A-C21D1B579B3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87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0675" y="3233855"/>
            <a:ext cx="651326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1" y="4912541"/>
            <a:ext cx="458854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1" y="6377948"/>
            <a:ext cx="3169920" cy="4756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570062"/>
            <a:endParaRPr lang="ru-RU" sz="309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4" y="6377945"/>
            <a:ext cx="2278381" cy="4756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570062"/>
            <a:fld id="{C06340C1-9663-4834-9678-E2A955AB6CD1}" type="datetime1">
              <a:rPr lang="en-US" sz="3091" smtClean="0">
                <a:solidFill>
                  <a:prstClr val="black">
                    <a:tint val="75000"/>
                  </a:prstClr>
                </a:solidFill>
              </a:rPr>
              <a:pPr defTabSz="1570062"/>
              <a:t>1/21/2026</a:t>
            </a:fld>
            <a:endParaRPr lang="en-US" sz="309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18526" y="6555596"/>
            <a:ext cx="2278381" cy="218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419" b="1">
                <a:solidFill>
                  <a:schemeClr val="tx2"/>
                </a:solidFill>
              </a:defRPr>
            </a:lvl1pPr>
          </a:lstStyle>
          <a:p>
            <a:pPr defTabSz="1570062"/>
            <a:fld id="{B6F15528-21DE-4FAA-801E-634DDDAF4B2B}" type="slidenum">
              <a:rPr lang="ru-RU" smtClean="0">
                <a:solidFill>
                  <a:srgbClr val="1F497D"/>
                </a:solidFill>
              </a:rPr>
              <a:pPr defTabSz="1570062"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xmlns="" id="{250F777F-F515-4D06-8533-650D147B7E4D}"/>
              </a:ext>
            </a:extLst>
          </p:cNvPr>
          <p:cNvSpPr/>
          <p:nvPr userDrawn="1"/>
        </p:nvSpPr>
        <p:spPr>
          <a:xfrm flipV="1">
            <a:off x="0" y="430247"/>
            <a:ext cx="989693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 defTabSz="1570062"/>
            <a:endParaRPr sz="2321" dirty="0">
              <a:solidFill>
                <a:prstClr val="black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E07E7B4-4E17-4405-93E2-17D14195C15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137" y="75703"/>
            <a:ext cx="1203851" cy="53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801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51" r:id="rId8"/>
  </p:sldLayoutIdLst>
  <p:hf hdr="0" ftr="0" dt="0"/>
  <p:txStyles>
    <p:titleStyle>
      <a:lvl1pPr>
        <a:defRPr sz="2576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89166">
        <a:defRPr>
          <a:latin typeface="+mn-lt"/>
          <a:ea typeface="+mn-ea"/>
          <a:cs typeface="+mn-cs"/>
        </a:defRPr>
      </a:lvl2pPr>
      <a:lvl3pPr marL="1178331">
        <a:defRPr>
          <a:latin typeface="+mn-lt"/>
          <a:ea typeface="+mn-ea"/>
          <a:cs typeface="+mn-cs"/>
        </a:defRPr>
      </a:lvl3pPr>
      <a:lvl4pPr marL="1767496">
        <a:defRPr>
          <a:latin typeface="+mn-lt"/>
          <a:ea typeface="+mn-ea"/>
          <a:cs typeface="+mn-cs"/>
        </a:defRPr>
      </a:lvl4pPr>
      <a:lvl5pPr marL="2356662">
        <a:defRPr>
          <a:latin typeface="+mn-lt"/>
          <a:ea typeface="+mn-ea"/>
          <a:cs typeface="+mn-cs"/>
        </a:defRPr>
      </a:lvl5pPr>
      <a:lvl6pPr marL="2945829">
        <a:defRPr>
          <a:latin typeface="+mn-lt"/>
          <a:ea typeface="+mn-ea"/>
          <a:cs typeface="+mn-cs"/>
        </a:defRPr>
      </a:lvl6pPr>
      <a:lvl7pPr marL="3534994">
        <a:defRPr>
          <a:latin typeface="+mn-lt"/>
          <a:ea typeface="+mn-ea"/>
          <a:cs typeface="+mn-cs"/>
        </a:defRPr>
      </a:lvl7pPr>
      <a:lvl8pPr marL="4124160">
        <a:defRPr>
          <a:latin typeface="+mn-lt"/>
          <a:ea typeface="+mn-ea"/>
          <a:cs typeface="+mn-cs"/>
        </a:defRPr>
      </a:lvl8pPr>
      <a:lvl9pPr marL="471332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89166">
        <a:defRPr>
          <a:latin typeface="+mn-lt"/>
          <a:ea typeface="+mn-ea"/>
          <a:cs typeface="+mn-cs"/>
        </a:defRPr>
      </a:lvl2pPr>
      <a:lvl3pPr marL="1178331">
        <a:defRPr>
          <a:latin typeface="+mn-lt"/>
          <a:ea typeface="+mn-ea"/>
          <a:cs typeface="+mn-cs"/>
        </a:defRPr>
      </a:lvl3pPr>
      <a:lvl4pPr marL="1767496">
        <a:defRPr>
          <a:latin typeface="+mn-lt"/>
          <a:ea typeface="+mn-ea"/>
          <a:cs typeface="+mn-cs"/>
        </a:defRPr>
      </a:lvl4pPr>
      <a:lvl5pPr marL="2356662">
        <a:defRPr>
          <a:latin typeface="+mn-lt"/>
          <a:ea typeface="+mn-ea"/>
          <a:cs typeface="+mn-cs"/>
        </a:defRPr>
      </a:lvl5pPr>
      <a:lvl6pPr marL="2945829">
        <a:defRPr>
          <a:latin typeface="+mn-lt"/>
          <a:ea typeface="+mn-ea"/>
          <a:cs typeface="+mn-cs"/>
        </a:defRPr>
      </a:lvl6pPr>
      <a:lvl7pPr marL="3534994">
        <a:defRPr>
          <a:latin typeface="+mn-lt"/>
          <a:ea typeface="+mn-ea"/>
          <a:cs typeface="+mn-cs"/>
        </a:defRPr>
      </a:lvl7pPr>
      <a:lvl8pPr marL="4124160">
        <a:defRPr>
          <a:latin typeface="+mn-lt"/>
          <a:ea typeface="+mn-ea"/>
          <a:cs typeface="+mn-cs"/>
        </a:defRPr>
      </a:lvl8pPr>
      <a:lvl9pPr marL="4713327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51591" y="1897117"/>
            <a:ext cx="674405" cy="250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401" tIns="21699" rIns="43401" bIns="21699" rtlCol="0" anchor="ctr"/>
          <a:lstStyle/>
          <a:p>
            <a:pPr algn="ctr" defTabSz="601270" fontAlgn="base">
              <a:spcBef>
                <a:spcPct val="0"/>
              </a:spcBef>
              <a:spcAft>
                <a:spcPct val="0"/>
              </a:spcAft>
            </a:pPr>
            <a:endParaRPr lang="ru-RU" sz="1219" dirty="0">
              <a:solidFill>
                <a:prstClr val="white"/>
              </a:solidFill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320040" y="209006"/>
            <a:ext cx="950976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 defTabSz="740024" fontAlgn="base">
              <a:spcBef>
                <a:spcPct val="0"/>
              </a:spcBef>
              <a:spcAft>
                <a:spcPct val="0"/>
              </a:spcAft>
              <a:defRPr sz="1500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Федеральный закон от 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28 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декабря 2025 г. № 506-ФЗ</a:t>
            </a:r>
            <a:b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«О </a:t>
            </a:r>
            <a:r>
              <a:rPr lang="ru-RU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внесении изменений в Кодекс Российской Федерации об административных 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правонарушениях»</a:t>
            </a: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6090" y="1753175"/>
            <a:ext cx="9422675" cy="4544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450000" algn="just">
              <a:spcBef>
                <a:spcPts val="975"/>
              </a:spcBef>
              <a:spcAft>
                <a:spcPts val="975"/>
              </a:spcAft>
              <a:buFont typeface="+mj-lt"/>
              <a:buAutoNum type="arabicPeriod"/>
            </a:pPr>
            <a:r>
              <a:rPr lang="ru-RU" b="1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Статья 15.37. </a:t>
            </a:r>
            <a:r>
              <a:rPr lang="ru-RU" b="1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«Несоблюдение требований о ведении раздельного учета результатов финансово-хозяйственной деятельности при исполнении государственного (</a:t>
            </a: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муниципального) </a:t>
            </a:r>
            <a:r>
              <a:rPr lang="ru-RU" b="1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контракта, договора (соглашения), контракта (договора), средства для исполнения обязательств по которым подлежат казначейскому сопровождению»</a:t>
            </a:r>
          </a:p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sz="1600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штраф для должностных лиц составит от 10 тыс. до 50 тыс. руб., для ИП и организаций - от 1 до 5 процентов цены контракта (договора, соглашения), но не более 200 тыс. и 500 тыс. руб. соответственно.</a:t>
            </a:r>
            <a:endParaRPr lang="ru-RU" sz="1600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975"/>
              </a:spcBef>
              <a:spcAft>
                <a:spcPts val="975"/>
              </a:spcAft>
            </a:pPr>
            <a:endParaRPr lang="ru-RU" b="1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2. Статья </a:t>
            </a:r>
            <a:r>
              <a:rPr lang="ru-RU" b="1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15.49. «Нарушение срока утверждения сведений об операциях со средствами, подлежащими казначейскому </a:t>
            </a: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сопровождению»</a:t>
            </a:r>
          </a:p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sz="1600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штраф для должностных лиц - от 10 тыс. до 50 тыс. руб., для организаций - от 1 до 5 процентов цены контракта (договора, соглашения), но не более 200 тыс. руб.</a:t>
            </a:r>
          </a:p>
          <a:p>
            <a:pPr algn="just">
              <a:spcBef>
                <a:spcPts val="975"/>
              </a:spcBef>
              <a:spcAft>
                <a:spcPts val="975"/>
              </a:spcAft>
            </a:pPr>
            <a:endParaRPr lang="ru-RU" sz="1600" b="1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3808" y="1759147"/>
            <a:ext cx="212061" cy="24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32927" y="1014177"/>
            <a:ext cx="4549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Закон </a:t>
            </a:r>
            <a:r>
              <a:rPr lang="ru-RU" b="1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вступил в силу с 1 января 2026 года.</a:t>
            </a:r>
            <a:endParaRPr lang="ru-RU" b="1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614263" y="6609810"/>
            <a:ext cx="241663" cy="232199"/>
          </a:xfrm>
          <a:prstGeom prst="rect">
            <a:avLst/>
          </a:prstGeom>
        </p:spPr>
        <p:txBody>
          <a:bodyPr/>
          <a:lstStyle/>
          <a:p>
            <a:pPr hangingPunct="0">
              <a:defRPr/>
            </a:pPr>
            <a:r>
              <a:rPr lang="ru-RU" sz="1000" dirty="0">
                <a:solidFill>
                  <a:srgbClr val="44546A"/>
                </a:solidFill>
                <a:latin typeface="Century" panose="02040604050505020304" pitchFamily="18" charset="0"/>
                <a:ea typeface="Helvetica Neue Light"/>
                <a:cs typeface="Helvetica Neue Light"/>
              </a:rPr>
              <a:t>1</a:t>
            </a:r>
            <a:endParaRPr lang="ru-RU" sz="1000" b="0" dirty="0">
              <a:solidFill>
                <a:srgbClr val="44546A"/>
              </a:solidFill>
              <a:latin typeface="Century" panose="02040604050505020304" pitchFamily="18" charset="0"/>
              <a:ea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75600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251591" y="1897117"/>
            <a:ext cx="674405" cy="250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401" tIns="21699" rIns="43401" bIns="21699" rtlCol="0" anchor="ctr"/>
          <a:lstStyle/>
          <a:p>
            <a:pPr algn="ctr" defTabSz="601270" fontAlgn="base">
              <a:spcBef>
                <a:spcPct val="0"/>
              </a:spcBef>
              <a:spcAft>
                <a:spcPct val="0"/>
              </a:spcAft>
            </a:pPr>
            <a:endParaRPr lang="ru-RU" sz="1219" dirty="0">
              <a:solidFill>
                <a:prstClr val="white"/>
              </a:solidFill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374686" y="218120"/>
            <a:ext cx="940046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 defTabSz="740024" fontAlgn="base">
              <a:spcBef>
                <a:spcPct val="0"/>
              </a:spcBef>
              <a:spcAft>
                <a:spcPct val="0"/>
              </a:spcAft>
              <a:defRPr sz="1500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Федеральный закон от 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28 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декабря 2025 г. № 506-ФЗ</a:t>
            </a:r>
            <a:b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«О </a:t>
            </a:r>
            <a:r>
              <a:rPr lang="ru-RU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внесении изменений в Кодекс Российской Федерации об административных </a:t>
            </a:r>
            <a:r>
              <a:rPr lang="ru-RU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правонарушениях»</a:t>
            </a: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6091" y="723366"/>
            <a:ext cx="9422675" cy="5375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3. Статья 23.7. «Федеральный орган исполнительной власти, осуществляющий казначейское сопровождение»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(далее – ФОИВ)</a:t>
            </a:r>
            <a:endParaRPr lang="ru-RU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975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ФОИВ, рассматривает дела об административных правонарушениях, предусмотренных статьями </a:t>
            </a:r>
            <a:r>
              <a:rPr lang="ru-RU" b="1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15.37</a:t>
            </a: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.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и </a:t>
            </a: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15.49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от имени ФОИВ,</a:t>
            </a: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рассматривают </a:t>
            </a: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дела об административных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правонарушениях: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руководитель ФОИВ, его заместители;</a:t>
            </a:r>
          </a:p>
          <a:p>
            <a:pPr marL="285750" indent="-285750" algn="just">
              <a:buFontTx/>
              <a:buChar char="-"/>
            </a:pP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р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уководитель структурного подразделения ФОИВ;</a:t>
            </a:r>
          </a:p>
          <a:p>
            <a:pPr marL="285750" indent="-285750" algn="just">
              <a:buFontTx/>
              <a:buChar char="-"/>
            </a:pP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руководители ТОФК ФОИВ, их заместители.</a:t>
            </a:r>
          </a:p>
          <a:p>
            <a:pPr marL="285750" indent="-285750" algn="just">
              <a:buFontTx/>
              <a:buChar char="-"/>
            </a:pPr>
            <a:endParaRPr lang="ru-RU" spc="-13" dirty="0" smtClean="0">
              <a:latin typeface="Segoe UI Light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4. Статья 23.27. «Финансовые органы субъектов Российской Федерации, осуществляющие казначейское сопровождение»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(далее – ФО)</a:t>
            </a:r>
          </a:p>
          <a:p>
            <a:pPr marL="285750" indent="-285750" algn="just">
              <a:spcBef>
                <a:spcPts val="975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ФО, рассматривают </a:t>
            </a: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дела об административных правонарушениях, предусмотренных </a:t>
            </a: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статьей </a:t>
            </a:r>
            <a:r>
              <a:rPr lang="ru-RU" b="1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15.49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;</a:t>
            </a:r>
            <a:endParaRPr lang="ru-RU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от имени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ФО, </a:t>
            </a:r>
            <a:r>
              <a:rPr lang="ru-RU" spc="-13" dirty="0">
                <a:latin typeface="Segoe UI Light" panose="020B0502040204020203" pitchFamily="34" charset="0"/>
                <a:cs typeface="Times New Roman" panose="02020603050405020304" pitchFamily="18" charset="0"/>
              </a:rPr>
              <a:t>рассматривают дела об административных </a:t>
            </a: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правонарушениях руководители ФО, их заместители.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51575" y="731503"/>
            <a:ext cx="212061" cy="24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2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4686" y="6131612"/>
            <a:ext cx="9344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975"/>
              </a:spcBef>
              <a:spcAft>
                <a:spcPts val="975"/>
              </a:spcAft>
            </a:pPr>
            <a:r>
              <a:rPr lang="ru-RU" spc="-13" dirty="0" smtClean="0">
                <a:latin typeface="Segoe UI Light" panose="020B0502040204020203" pitchFamily="34" charset="0"/>
                <a:cs typeface="Times New Roman" panose="02020603050405020304" pitchFamily="18" charset="0"/>
              </a:rPr>
              <a:t>Должностные лица ТОФК, уполномоченные составлять протоколы об административных правонарушениях – начальник ОКС, его заместитель, начальник ОРКС, его заместитель.</a:t>
            </a:r>
            <a:endParaRPr lang="ru-RU" spc="-13" dirty="0">
              <a:latin typeface="Segoe UI Light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69454" y="1797045"/>
            <a:ext cx="212061" cy="24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</a:t>
            </a:r>
            <a:endParaRPr lang="ru-RU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1828800" y="3862236"/>
            <a:ext cx="212061" cy="248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</a:t>
            </a:r>
            <a:endParaRPr lang="ru-RU" sz="1000" dirty="0"/>
          </a:p>
        </p:txBody>
      </p:sp>
      <p:cxnSp>
        <p:nvCxnSpPr>
          <p:cNvPr id="10" name="Straight Arrow Connector 45">
            <a:extLst>
              <a:ext uri="{FF2B5EF4-FFF2-40B4-BE49-F238E27FC236}">
                <a16:creationId xmlns="" xmlns:a16="http://schemas.microsoft.com/office/drawing/2014/main" id="{16A45020-02E3-C846-A61A-F584FCB947FD}"/>
              </a:ext>
            </a:extLst>
          </p:cNvPr>
          <p:cNvCxnSpPr>
            <a:cxnSpLocks/>
          </p:cNvCxnSpPr>
          <p:nvPr/>
        </p:nvCxnSpPr>
        <p:spPr bwMode="auto">
          <a:xfrm>
            <a:off x="0" y="6114194"/>
            <a:ext cx="990600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lgDash"/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614263" y="6653355"/>
            <a:ext cx="241663" cy="153888"/>
          </a:xfrm>
          <a:prstGeom prst="rect">
            <a:avLst/>
          </a:prstGeom>
        </p:spPr>
        <p:txBody>
          <a:bodyPr/>
          <a:lstStyle/>
          <a:p>
            <a:pPr hangingPunct="0">
              <a:defRPr/>
            </a:pPr>
            <a:r>
              <a:rPr lang="ru-RU" sz="1000" b="0" dirty="0" smtClean="0">
                <a:solidFill>
                  <a:srgbClr val="44546A"/>
                </a:solidFill>
                <a:latin typeface="Century" panose="02040604050505020304" pitchFamily="18" charset="0"/>
                <a:ea typeface="Helvetica Neue Light"/>
                <a:cs typeface="Helvetica Neue Light"/>
              </a:rPr>
              <a:t>2</a:t>
            </a:r>
            <a:endParaRPr lang="ru-RU" sz="1000" b="0" dirty="0">
              <a:solidFill>
                <a:srgbClr val="44546A"/>
              </a:solidFill>
              <a:latin typeface="Century" panose="02040604050505020304" pitchFamily="18" charset="0"/>
              <a:ea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429427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Office Theme">
  <a:themeElements>
    <a:clrScheme name="Treasury">
      <a:dk1>
        <a:sysClr val="windowText" lastClr="000000"/>
      </a:dk1>
      <a:lt1>
        <a:sysClr val="window" lastClr="FFFFFF"/>
      </a:lt1>
      <a:dk2>
        <a:srgbClr val="1F497D"/>
      </a:dk2>
      <a:lt2>
        <a:srgbClr val="DBE5F1"/>
      </a:lt2>
      <a:accent1>
        <a:srgbClr val="1F497D"/>
      </a:accent1>
      <a:accent2>
        <a:srgbClr val="DBE5F1"/>
      </a:accent2>
      <a:accent3>
        <a:srgbClr val="B8CCE4"/>
      </a:accent3>
      <a:accent4>
        <a:srgbClr val="366092"/>
      </a:accent4>
      <a:accent5>
        <a:srgbClr val="244061"/>
      </a:accent5>
      <a:accent6>
        <a:srgbClr val="8DB3E2"/>
      </a:accent6>
      <a:hlink>
        <a:srgbClr val="C0504D"/>
      </a:hlink>
      <a:folHlink>
        <a:srgbClr val="C0504D"/>
      </a:folHlink>
    </a:clrScheme>
    <a:fontScheme name="Другая 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78811</TotalTime>
  <Words>314</Words>
  <Application>Microsoft Office PowerPoint</Application>
  <PresentationFormat>Лист A4 (210x297 мм)</PresentationFormat>
  <Paragraphs>27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Arial</vt:lpstr>
      <vt:lpstr>Calibri</vt:lpstr>
      <vt:lpstr>Century</vt:lpstr>
      <vt:lpstr>Helvetica Neue Light</vt:lpstr>
      <vt:lpstr>Segoe UI Light</vt:lpstr>
      <vt:lpstr>Times New Roman</vt:lpstr>
      <vt:lpstr>Wingdings</vt:lpstr>
      <vt:lpstr>4_Office Theme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ХОДЕ ИСПОЛНЕНИЯ ФЕДЕРАЛЬНОГО БЮДЖЕТА</dc:title>
  <dc:creator>Приженникова Яна Евгеньевна</dc:creator>
  <cp:lastModifiedBy>Карпенко Виктория Михайловна</cp:lastModifiedBy>
  <cp:revision>1642</cp:revision>
  <cp:lastPrinted>2026-01-21T14:39:11Z</cp:lastPrinted>
  <dcterms:created xsi:type="dcterms:W3CDTF">2021-12-31T10:45:17Z</dcterms:created>
  <dcterms:modified xsi:type="dcterms:W3CDTF">2026-01-21T14:41:55Z</dcterms:modified>
</cp:coreProperties>
</file>